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0"/>
  </p:notesMasterIdLst>
  <p:sldIdLst>
    <p:sldId id="261" r:id="rId5"/>
    <p:sldId id="269" r:id="rId6"/>
    <p:sldId id="310" r:id="rId7"/>
    <p:sldId id="306" r:id="rId8"/>
    <p:sldId id="292" r:id="rId9"/>
    <p:sldId id="303" r:id="rId10"/>
    <p:sldId id="295" r:id="rId11"/>
    <p:sldId id="299" r:id="rId12"/>
    <p:sldId id="308" r:id="rId13"/>
    <p:sldId id="309" r:id="rId14"/>
    <p:sldId id="297" r:id="rId15"/>
    <p:sldId id="294" r:id="rId16"/>
    <p:sldId id="290" r:id="rId17"/>
    <p:sldId id="302" r:id="rId18"/>
    <p:sldId id="279"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Open Sans Light" panose="020B0306030504020204" pitchFamily="34" charset="0"/>
      <p:regular r:id="rId25"/>
      <p:italic r:id="rId26"/>
    </p:embeddedFont>
    <p:embeddedFont>
      <p:font typeface="Open Sans Semibold" panose="020B0706030804020204" pitchFamily="34" charset="0"/>
      <p:bold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284C"/>
    <a:srgbClr val="1128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108" autoAdjust="0"/>
  </p:normalViewPr>
  <p:slideViewPr>
    <p:cSldViewPr snapToGrid="0">
      <p:cViewPr varScale="1">
        <p:scale>
          <a:sx n="54" d="100"/>
          <a:sy n="54" d="100"/>
        </p:scale>
        <p:origin x="1531"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font" Target="fonts/font1.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D19CFE-017B-4E71-A0BA-7E11B45B0199}" type="datetimeFigureOut">
              <a:rPr lang="en-US" smtClean="0"/>
              <a:t>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3B681A-0971-437A-97B1-44BF12E3167A}" type="slidenum">
              <a:rPr lang="en-US" smtClean="0"/>
              <a:t>‹#›</a:t>
            </a:fld>
            <a:endParaRPr lang="en-US"/>
          </a:p>
        </p:txBody>
      </p:sp>
    </p:spTree>
    <p:extLst>
      <p:ext uri="{BB962C8B-B14F-4D97-AF65-F5344CB8AC3E}">
        <p14:creationId xmlns:p14="http://schemas.microsoft.com/office/powerpoint/2010/main" val="579467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teachervision.com/collecting-data-1"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teachervision.com/displaying-data"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My name is Julie Ewing, assessment coordinator on the Career Standards and Assessment Team. As you can see from the title of this presentation, I am going to be sharing some information about data. I will be just scratching the surface. This is not a topic that can be covered in a 15 minute presentation, but I hope to give you some questions about how we use data as we continue through the school improvement process.</a:t>
            </a:r>
          </a:p>
        </p:txBody>
      </p:sp>
      <p:sp>
        <p:nvSpPr>
          <p:cNvPr id="4" name="Slide Number Placeholder 3"/>
          <p:cNvSpPr>
            <a:spLocks noGrp="1"/>
          </p:cNvSpPr>
          <p:nvPr>
            <p:ph type="sldNum" sz="quarter" idx="5"/>
          </p:nvPr>
        </p:nvSpPr>
        <p:spPr/>
        <p:txBody>
          <a:bodyPr/>
          <a:lstStyle/>
          <a:p>
            <a:fld id="{B03B681A-0971-437A-97B1-44BF12E3167A}" type="slidenum">
              <a:rPr lang="en-US" smtClean="0"/>
              <a:t>1</a:t>
            </a:fld>
            <a:endParaRPr lang="en-US"/>
          </a:p>
        </p:txBody>
      </p:sp>
    </p:spTree>
    <p:extLst>
      <p:ext uri="{BB962C8B-B14F-4D97-AF65-F5344CB8AC3E}">
        <p14:creationId xmlns:p14="http://schemas.microsoft.com/office/powerpoint/2010/main" val="3372483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also many ways to disaggregate data. If you only focus on the main group and do not look deeper into subgroups or specific areas, you may miss what is actually going on.</a:t>
            </a:r>
          </a:p>
          <a:p>
            <a:endParaRPr lang="en-US" dirty="0"/>
          </a:p>
          <a:p>
            <a:r>
              <a:rPr lang="en-US" dirty="0"/>
              <a:t>Data can help district leaders determine whether their perceptions match reality. Running a longitudinal analysis, for example, will show whether a reading program is sustaining its impact over time. Disaggregating data by different student populations will show which students are excelling and which are falling behind. These clues begin to form a picture of what is really happening in schools. </a:t>
            </a:r>
          </a:p>
        </p:txBody>
      </p:sp>
      <p:sp>
        <p:nvSpPr>
          <p:cNvPr id="4" name="Slide Number Placeholder 3"/>
          <p:cNvSpPr>
            <a:spLocks noGrp="1"/>
          </p:cNvSpPr>
          <p:nvPr>
            <p:ph type="sldNum" sz="quarter" idx="5"/>
          </p:nvPr>
        </p:nvSpPr>
        <p:spPr/>
        <p:txBody>
          <a:bodyPr/>
          <a:lstStyle/>
          <a:p>
            <a:fld id="{B03B681A-0971-437A-97B1-44BF12E3167A}" type="slidenum">
              <a:rPr lang="en-US" smtClean="0"/>
              <a:t>11</a:t>
            </a:fld>
            <a:endParaRPr lang="en-US"/>
          </a:p>
        </p:txBody>
      </p:sp>
    </p:spTree>
    <p:extLst>
      <p:ext uri="{BB962C8B-B14F-4D97-AF65-F5344CB8AC3E}">
        <p14:creationId xmlns:p14="http://schemas.microsoft.com/office/powerpoint/2010/main" val="549552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 analysis is the process of interpreting the meaning of the data we have </a:t>
            </a:r>
            <a:r>
              <a:rPr lang="en-US" b="1" dirty="0">
                <a:hlinkClick r:id="rId3"/>
              </a:rPr>
              <a:t>collected</a:t>
            </a:r>
            <a:r>
              <a:rPr lang="en-US" dirty="0"/>
              <a:t>, organized, and </a:t>
            </a:r>
            <a:r>
              <a:rPr lang="en-US" b="1" dirty="0">
                <a:hlinkClick r:id="rId4"/>
              </a:rPr>
              <a:t>displayed</a:t>
            </a:r>
            <a:r>
              <a:rPr lang="en-US" dirty="0"/>
              <a:t> in the form of a table, bar chart, line graph, or other representation. The process involves looking for patterns—similarities, disparities, trends, and other relationships—and thinking about what these patterns might mean.</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03B681A-0971-437A-97B1-44BF12E3167A}" type="slidenum">
              <a:rPr lang="en-US" smtClean="0"/>
              <a:t>12</a:t>
            </a:fld>
            <a:endParaRPr lang="en-US"/>
          </a:p>
        </p:txBody>
      </p:sp>
    </p:spTree>
    <p:extLst>
      <p:ext uri="{BB962C8B-B14F-4D97-AF65-F5344CB8AC3E}">
        <p14:creationId xmlns:p14="http://schemas.microsoft.com/office/powerpoint/2010/main" val="17105817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PowerPoints</a:t>
            </a:r>
          </a:p>
        </p:txBody>
      </p:sp>
      <p:sp>
        <p:nvSpPr>
          <p:cNvPr id="4" name="Slide Number Placeholder 3"/>
          <p:cNvSpPr>
            <a:spLocks noGrp="1"/>
          </p:cNvSpPr>
          <p:nvPr>
            <p:ph type="sldNum" sz="quarter" idx="10"/>
          </p:nvPr>
        </p:nvSpPr>
        <p:spPr/>
        <p:txBody>
          <a:bodyPr/>
          <a:lstStyle/>
          <a:p>
            <a:fld id="{B03B681A-0971-437A-97B1-44BF12E3167A}" type="slidenum">
              <a:rPr lang="en-US" smtClean="0"/>
              <a:t>13</a:t>
            </a:fld>
            <a:endParaRPr lang="en-US"/>
          </a:p>
        </p:txBody>
      </p:sp>
    </p:spTree>
    <p:extLst>
      <p:ext uri="{BB962C8B-B14F-4D97-AF65-F5344CB8AC3E}">
        <p14:creationId xmlns:p14="http://schemas.microsoft.com/office/powerpoint/2010/main" val="3174042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14</a:t>
            </a:fld>
            <a:endParaRPr lang="en-US"/>
          </a:p>
        </p:txBody>
      </p:sp>
    </p:spTree>
    <p:extLst>
      <p:ext uri="{BB962C8B-B14F-4D97-AF65-F5344CB8AC3E}">
        <p14:creationId xmlns:p14="http://schemas.microsoft.com/office/powerpoint/2010/main" val="3502195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So the first thing I would like you to do is go to menti.com and use the code you see on this slide to type in your response,  “What comes to mind when you hear the word data?”</a:t>
            </a:r>
          </a:p>
          <a:p>
            <a:pPr lvl="0"/>
            <a:r>
              <a:rPr lang="en-US" sz="1200" kern="1200" dirty="0">
                <a:solidFill>
                  <a:schemeClr val="tx1"/>
                </a:solidFill>
                <a:effectLst/>
                <a:latin typeface="+mn-lt"/>
                <a:ea typeface="+mn-ea"/>
                <a:cs typeface="+mn-cs"/>
              </a:rPr>
              <a:t>Be honest, it is a Tuesday morning and you may be getting ready to go into an hour data meeting next.</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Thank you for participating. </a:t>
            </a:r>
          </a:p>
        </p:txBody>
      </p:sp>
      <p:sp>
        <p:nvSpPr>
          <p:cNvPr id="4" name="Slide Number Placeholder 3"/>
          <p:cNvSpPr>
            <a:spLocks noGrp="1"/>
          </p:cNvSpPr>
          <p:nvPr>
            <p:ph type="sldNum" sz="quarter" idx="10"/>
          </p:nvPr>
        </p:nvSpPr>
        <p:spPr/>
        <p:txBody>
          <a:bodyPr/>
          <a:lstStyle/>
          <a:p>
            <a:fld id="{B03B681A-0971-437A-97B1-44BF12E3167A}" type="slidenum">
              <a:rPr lang="en-US" smtClean="0"/>
              <a:t>2</a:t>
            </a:fld>
            <a:endParaRPr lang="en-US"/>
          </a:p>
        </p:txBody>
      </p:sp>
    </p:spTree>
    <p:extLst>
      <p:ext uri="{BB962C8B-B14F-4D97-AF65-F5344CB8AC3E}">
        <p14:creationId xmlns:p14="http://schemas.microsoft.com/office/powerpoint/2010/main" val="884065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Data collection is not a one size-fits-all process. And it is not limited to those districts where student performance is below standard. High performing schools are finding that data collection and analysis can help them build upon an already solid foundation. Look at the following questions. What are your goals for the next three years? What data will help judge whether the district is meeting its goals? Does the teacher in the classroom know what the goals are for the district? These are just a few questions to think as you work with your data.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03B681A-0971-437A-97B1-44BF12E3167A}" type="slidenum">
              <a:rPr lang="en-US" smtClean="0"/>
              <a:t>4</a:t>
            </a:fld>
            <a:endParaRPr lang="en-US"/>
          </a:p>
        </p:txBody>
      </p:sp>
    </p:spTree>
    <p:extLst>
      <p:ext uri="{BB962C8B-B14F-4D97-AF65-F5344CB8AC3E}">
        <p14:creationId xmlns:p14="http://schemas.microsoft.com/office/powerpoint/2010/main" val="1240927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Districts collect an increasing amount of data starting at the classroom level all the way to a national level. Data can be a powerful way to understand if a school or district is meetings its purpose and vision, but it can also be overwhelming if the only thing you do is collect data. If you do not have a target, you will not know if you reach it. Districts must start to answer the question about why they collect the data they do. This slide only contains some of the data districts collect. In the chat, what are some forms of data you collect in your district that are not on the slide?</a:t>
            </a:r>
          </a:p>
        </p:txBody>
      </p:sp>
      <p:sp>
        <p:nvSpPr>
          <p:cNvPr id="4" name="Slide Number Placeholder 3"/>
          <p:cNvSpPr>
            <a:spLocks noGrp="1"/>
          </p:cNvSpPr>
          <p:nvPr>
            <p:ph type="sldNum" sz="quarter" idx="10"/>
          </p:nvPr>
        </p:nvSpPr>
        <p:spPr/>
        <p:txBody>
          <a:bodyPr/>
          <a:lstStyle/>
          <a:p>
            <a:fld id="{B03B681A-0971-437A-97B1-44BF12E3167A}" type="slidenum">
              <a:rPr lang="en-US" smtClean="0"/>
              <a:t>5</a:t>
            </a:fld>
            <a:endParaRPr lang="en-US"/>
          </a:p>
        </p:txBody>
      </p:sp>
    </p:spTree>
    <p:extLst>
      <p:ext uri="{BB962C8B-B14F-4D97-AF65-F5344CB8AC3E}">
        <p14:creationId xmlns:p14="http://schemas.microsoft.com/office/powerpoint/2010/main" val="1775949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Not all data is created equal. There are two types of data: quantitative and qualitative. It is helpful to collect and analyze both to gain a clearer picture.</a:t>
            </a:r>
          </a:p>
          <a:p>
            <a:r>
              <a:rPr lang="en-US" sz="1200" b="0" i="0" kern="1200" dirty="0">
                <a:solidFill>
                  <a:schemeClr val="tx1"/>
                </a:solidFill>
                <a:effectLst/>
                <a:latin typeface="+mn-lt"/>
                <a:ea typeface="+mn-ea"/>
                <a:cs typeface="+mn-cs"/>
              </a:rPr>
              <a:t>Qualitative data can sometimes tell you things that quantitative data can’t.  It may reveal why certain methods are working or not working, whether part of what you’re doing conflicts with students’ culture, what students see as important, etc.  It may also show you patterns – in behavior, physical or social environment, or other factors – that the numbers in your quantitative data don’t, and occasionally even identify variables that you and your staff weren’t aware of.</a:t>
            </a:r>
          </a:p>
          <a:p>
            <a:br>
              <a:rPr lang="en-US" dirty="0"/>
            </a:br>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6</a:t>
            </a:fld>
            <a:endParaRPr lang="en-US"/>
          </a:p>
        </p:txBody>
      </p:sp>
    </p:spTree>
    <p:extLst>
      <p:ext uri="{BB962C8B-B14F-4D97-AF65-F5344CB8AC3E}">
        <p14:creationId xmlns:p14="http://schemas.microsoft.com/office/powerpoint/2010/main" val="3751108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Data has the potential to be the key lever that leads to exceptional results for students. In a world where there are endless metrics—expanding spreadsheets, charts, report cards, and data points—many educators feel simultaneously bombarded with data points and lacking the data they need. With the innumerable amounts of data points, we need to decipher what data points are meaningful and avoid using them in a haphazard and unscientific way.</a:t>
            </a:r>
          </a:p>
          <a:p>
            <a:r>
              <a:rPr lang="en-US" sz="1200" b="0" i="0" kern="1200" dirty="0">
                <a:solidFill>
                  <a:schemeClr val="tx1"/>
                </a:solidFill>
                <a:effectLst/>
                <a:latin typeface="+mn-lt"/>
                <a:ea typeface="+mn-ea"/>
                <a:cs typeface="+mn-cs"/>
              </a:rPr>
              <a:t>Using data with fidelity means approaching the data with an open mind rather than predetermined ideas about students or programs. If everything is important, nothing is important.</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03B681A-0971-437A-97B1-44BF12E3167A}" type="slidenum">
              <a:rPr lang="en-US" smtClean="0"/>
              <a:t>7</a:t>
            </a:fld>
            <a:endParaRPr lang="en-US"/>
          </a:p>
        </p:txBody>
      </p:sp>
    </p:spTree>
    <p:extLst>
      <p:ext uri="{BB962C8B-B14F-4D97-AF65-F5344CB8AC3E}">
        <p14:creationId xmlns:p14="http://schemas.microsoft.com/office/powerpoint/2010/main" val="3322204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Data and statistics are not synonymous terms. Data is simply information; statistics is a way of analyzing, interpreting, and presenting information. Disassociating data from statistics can allow all educators to build confidence in working with data. </a:t>
            </a:r>
          </a:p>
          <a:p>
            <a:r>
              <a:rPr lang="en-US" sz="1200" b="0" i="0" kern="1200" dirty="0">
                <a:solidFill>
                  <a:schemeClr val="tx1"/>
                </a:solidFill>
                <a:effectLst/>
                <a:latin typeface="+mn-lt"/>
                <a:ea typeface="+mn-ea"/>
                <a:cs typeface="+mn-cs"/>
              </a:rPr>
              <a:t>Some educators may be hesitant about the time involved with data assessment. Create streamlined systems where data can be entered efficiently or automatically, and establish a clear mission and plan for how the data will be used. This slide contains some guiding questions for your data teams.</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03B681A-0971-437A-97B1-44BF12E3167A}" type="slidenum">
              <a:rPr lang="en-US" smtClean="0"/>
              <a:t>8</a:t>
            </a:fld>
            <a:endParaRPr lang="en-US"/>
          </a:p>
        </p:txBody>
      </p:sp>
    </p:spTree>
    <p:extLst>
      <p:ext uri="{BB962C8B-B14F-4D97-AF65-F5344CB8AC3E}">
        <p14:creationId xmlns:p14="http://schemas.microsoft.com/office/powerpoint/2010/main" val="3956352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0" i="0" kern="1200" dirty="0">
                <a:solidFill>
                  <a:schemeClr val="tx1"/>
                </a:solidFill>
                <a:effectLst/>
                <a:latin typeface="+mn-lt"/>
                <a:ea typeface="+mn-ea"/>
                <a:cs typeface="+mn-cs"/>
              </a:rPr>
              <a:t>Data can enhance collaboration, but using data on a team requires a level of vulnerability. Someone’s data ultimately is going to be better than someone else's, but instead of a competitive lens, approach data with the perspective that it could enhance collaboration. Every set of results is an opportunity to improve our practices. View data as an opportunity to be embraced as a way to move toward growth.</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03B681A-0971-437A-97B1-44BF12E3167A}" type="slidenum">
              <a:rPr lang="en-US" smtClean="0"/>
              <a:t>9</a:t>
            </a:fld>
            <a:endParaRPr lang="en-US"/>
          </a:p>
        </p:txBody>
      </p:sp>
    </p:spTree>
    <p:extLst>
      <p:ext uri="{BB962C8B-B14F-4D97-AF65-F5344CB8AC3E}">
        <p14:creationId xmlns:p14="http://schemas.microsoft.com/office/powerpoint/2010/main" val="3061717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For example, questions that ask “which” are better than those that ask “how many?” Asking which students are not meeting the standards in reading is better than asking how many students are meeting the standards. It is important to look at the types of questions we’re asking because the nature of a question determines next steps in data collection and analysis. The data is only as good as the questions you are asking.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03B681A-0971-437A-97B1-44BF12E3167A}" type="slidenum">
              <a:rPr lang="en-US" smtClean="0"/>
              <a:t>10</a:t>
            </a:fld>
            <a:endParaRPr lang="en-US"/>
          </a:p>
        </p:txBody>
      </p:sp>
    </p:spTree>
    <p:extLst>
      <p:ext uri="{BB962C8B-B14F-4D97-AF65-F5344CB8AC3E}">
        <p14:creationId xmlns:p14="http://schemas.microsoft.com/office/powerpoint/2010/main" val="20831200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 y="666"/>
            <a:ext cx="12189630" cy="6856666"/>
          </a:xfrm>
          <a:prstGeom prst="rect">
            <a:avLst/>
          </a:prstGeom>
        </p:spPr>
      </p:pic>
      <p:sp>
        <p:nvSpPr>
          <p:cNvPr id="3" name="Subtitle 2"/>
          <p:cNvSpPr>
            <a:spLocks noGrp="1"/>
          </p:cNvSpPr>
          <p:nvPr>
            <p:ph type="subTitle" idx="1"/>
          </p:nvPr>
        </p:nvSpPr>
        <p:spPr>
          <a:xfrm>
            <a:off x="1524000" y="4326467"/>
            <a:ext cx="7480151" cy="1037658"/>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itle 7">
            <a:extLst>
              <a:ext uri="{FF2B5EF4-FFF2-40B4-BE49-F238E27FC236}">
                <a16:creationId xmlns:a16="http://schemas.microsoft.com/office/drawing/2014/main" id="{D549B9DA-B246-4EEB-B88F-6E64659851AD}"/>
              </a:ext>
            </a:extLst>
          </p:cNvPr>
          <p:cNvSpPr>
            <a:spLocks noGrp="1"/>
          </p:cNvSpPr>
          <p:nvPr>
            <p:ph type="title"/>
          </p:nvPr>
        </p:nvSpPr>
        <p:spPr>
          <a:xfrm>
            <a:off x="1524000" y="1597891"/>
            <a:ext cx="7480151" cy="2728576"/>
          </a:xfrm>
        </p:spPr>
        <p:txBody>
          <a:bodyPr/>
          <a:lstStyle>
            <a:lvl1pPr>
              <a:defRPr>
                <a:solidFill>
                  <a:schemeClr val="bg1"/>
                </a:solidFill>
              </a:defRPr>
            </a:lvl1pPr>
          </a:lstStyle>
          <a:p>
            <a:r>
              <a:rPr lang="en-US"/>
              <a:t>Click to edit Master title style</a:t>
            </a:r>
          </a:p>
        </p:txBody>
      </p:sp>
      <p:sp>
        <p:nvSpPr>
          <p:cNvPr id="9" name="Date Placeholder 8">
            <a:extLst>
              <a:ext uri="{FF2B5EF4-FFF2-40B4-BE49-F238E27FC236}">
                <a16:creationId xmlns:a16="http://schemas.microsoft.com/office/drawing/2014/main" id="{0B8430E5-56DC-4D4E-8E0C-064A4EBB9CEF}"/>
              </a:ext>
            </a:extLst>
          </p:cNvPr>
          <p:cNvSpPr>
            <a:spLocks noGrp="1"/>
          </p:cNvSpPr>
          <p:nvPr>
            <p:ph type="dt" sz="half" idx="10"/>
          </p:nvPr>
        </p:nvSpPr>
        <p:spPr/>
        <p:txBody>
          <a:bodyPr/>
          <a:lstStyle/>
          <a:p>
            <a:fld id="{4A706AEE-E4B8-4315-A38A-5DBF50C52D73}" type="datetimeFigureOut">
              <a:rPr lang="en-US" smtClean="0"/>
              <a:t>2/9/2021</a:t>
            </a:fld>
            <a:endParaRPr lang="en-US"/>
          </a:p>
        </p:txBody>
      </p:sp>
      <p:sp>
        <p:nvSpPr>
          <p:cNvPr id="10" name="Footer Placeholder 9">
            <a:extLst>
              <a:ext uri="{FF2B5EF4-FFF2-40B4-BE49-F238E27FC236}">
                <a16:creationId xmlns:a16="http://schemas.microsoft.com/office/drawing/2014/main" id="{4D4CF198-164A-403B-80C4-44E0196DF56C}"/>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393C20EE-24EE-4FCE-8C00-CBB4F6AEFA3E}"/>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3976997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2571"/>
            <a:ext cx="12188952" cy="6852858"/>
          </a:xfrm>
          <a:prstGeom prst="rect">
            <a:avLst/>
          </a:prstGeom>
        </p:spPr>
      </p:pic>
      <p:sp>
        <p:nvSpPr>
          <p:cNvPr id="2" name="Date Placeholder 1"/>
          <p:cNvSpPr>
            <a:spLocks noGrp="1"/>
          </p:cNvSpPr>
          <p:nvPr>
            <p:ph type="dt" sz="half" idx="10"/>
          </p:nvPr>
        </p:nvSpPr>
        <p:spPr/>
        <p:txBody>
          <a:bodyPr/>
          <a:lstStyle/>
          <a:p>
            <a:fld id="{4A706AEE-E4B8-4315-A38A-5DBF50C52D73}" type="datetimeFigureOut">
              <a:rPr lang="en-US" smtClean="0"/>
              <a:t>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a:p>
        </p:txBody>
      </p:sp>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0"/>
            <a:ext cx="12188952" cy="5116945"/>
          </a:xfrm>
        </p:spPr>
        <p:txBody>
          <a:bodyPr anchor="ctr" anchorCtr="0">
            <a:noAutofit/>
          </a:bodyPr>
          <a:lstStyle>
            <a:lvl1pPr marL="0" indent="0" algn="ctr">
              <a:buNone/>
              <a:defRPr/>
            </a:lvl1pPr>
          </a:lstStyle>
          <a:p>
            <a:endParaRPr lang="en-US" dirty="0"/>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0" y="5218545"/>
            <a:ext cx="10420927" cy="1003851"/>
          </a:xfrm>
        </p:spPr>
        <p:txBody>
          <a:bodyPr anchor="t">
            <a:normAutofit/>
          </a:bodyPr>
          <a:lstStyle>
            <a:lvl1pPr>
              <a:defRPr sz="3200">
                <a:solidFill>
                  <a:schemeClr val="bg1"/>
                </a:solidFill>
              </a:defRPr>
            </a:lvl1pPr>
          </a:lstStyle>
          <a:p>
            <a:r>
              <a:rPr lang="en-US"/>
              <a:t>Click to edit Master title style</a:t>
            </a:r>
          </a:p>
        </p:txBody>
      </p:sp>
    </p:spTree>
    <p:extLst>
      <p:ext uri="{BB962C8B-B14F-4D97-AF65-F5344CB8AC3E}">
        <p14:creationId xmlns:p14="http://schemas.microsoft.com/office/powerpoint/2010/main" val="307466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8" y="803563"/>
            <a:ext cx="9922164" cy="4932218"/>
          </a:xfrm>
        </p:spPr>
        <p:txBody>
          <a:bodyPr anchor="ctr" anchorCtr="0"/>
          <a:lstStyle>
            <a:lvl1pPr marL="0" indent="0" algn="ctr">
              <a:buNone/>
              <a:defRPr>
                <a:noFill/>
              </a:defRPr>
            </a:lvl1pPr>
          </a:lstStyle>
          <a:p>
            <a:endParaRPr lang="en-US"/>
          </a:p>
        </p:txBody>
      </p:sp>
      <p:sp>
        <p:nvSpPr>
          <p:cNvPr id="2" name="Date Placeholder 1"/>
          <p:cNvSpPr>
            <a:spLocks noGrp="1"/>
          </p:cNvSpPr>
          <p:nvPr>
            <p:ph type="dt" sz="half" idx="10"/>
          </p:nvPr>
        </p:nvSpPr>
        <p:spPr/>
        <p:txBody>
          <a:bodyPr/>
          <a:lstStyle/>
          <a:p>
            <a:fld id="{4A706AEE-E4B8-4315-A38A-5DBF50C52D73}" type="datetimeFigureOut">
              <a:rPr lang="en-US" smtClean="0"/>
              <a:t>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645465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457201"/>
            <a:ext cx="6172200" cy="5403850"/>
          </a:xfrm>
          <a:prstGeom prst="rect">
            <a:avLst/>
          </a:prstGeo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966243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457201"/>
            <a:ext cx="6172200" cy="5403850"/>
          </a:xfrm>
          <a:prstGeom prst="rect">
            <a:avLst/>
          </a:prstGeom>
          <a:noFill/>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432424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pic>
        <p:nvPicPr>
          <p:cNvPr id="7" name="Picture 6" descr="Kansans Can contact page&#10;Kansas State Department of Education&#10;www.ksde.org&#10;#KansansCan&#10;Kansas leads the world in the success of each student.">
            <a:extLst>
              <a:ext uri="{FF2B5EF4-FFF2-40B4-BE49-F238E27FC236}">
                <a16:creationId xmlns:a16="http://schemas.microsoft.com/office/drawing/2014/main" id="{B85CF677-628B-43A7-AA88-9DD0BBB3A0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Date Placeholder 2">
            <a:extLst>
              <a:ext uri="{FF2B5EF4-FFF2-40B4-BE49-F238E27FC236}">
                <a16:creationId xmlns:a16="http://schemas.microsoft.com/office/drawing/2014/main" id="{E5289218-7CB7-4181-8221-C0440523BEC9}"/>
              </a:ext>
            </a:extLst>
          </p:cNvPr>
          <p:cNvSpPr>
            <a:spLocks noGrp="1"/>
          </p:cNvSpPr>
          <p:nvPr>
            <p:ph type="dt" sz="half" idx="10"/>
          </p:nvPr>
        </p:nvSpPr>
        <p:spPr/>
        <p:txBody>
          <a:bodyPr/>
          <a:lstStyle/>
          <a:p>
            <a:fld id="{4A706AEE-E4B8-4315-A38A-5DBF50C52D73}" type="datetimeFigureOut">
              <a:rPr lang="en-US" smtClean="0"/>
              <a:t>2/9/2021</a:t>
            </a:fld>
            <a:endParaRPr lang="en-US"/>
          </a:p>
        </p:txBody>
      </p:sp>
      <p:sp>
        <p:nvSpPr>
          <p:cNvPr id="4" name="Footer Placeholder 3">
            <a:extLst>
              <a:ext uri="{FF2B5EF4-FFF2-40B4-BE49-F238E27FC236}">
                <a16:creationId xmlns:a16="http://schemas.microsoft.com/office/drawing/2014/main" id="{C0DB162A-3F38-40BA-82D2-7C72C64118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B03C34-34B1-4B5B-AEED-AE92CCC42FD7}"/>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1244889"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6338743"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89" y="5661891"/>
            <a:ext cx="9686349" cy="507831"/>
          </a:xfrm>
          <a:prstGeom prst="rect">
            <a:avLst/>
          </a:prstGeom>
          <a:noFill/>
        </p:spPr>
        <p:txBody>
          <a:bodyPr wrap="square" rtlCol="0">
            <a:spAutoFit/>
          </a:bodyPr>
          <a:lstStyle/>
          <a:p>
            <a:r>
              <a:rPr lang="en-US" sz="900" dirty="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Tree>
    <p:extLst>
      <p:ext uri="{BB962C8B-B14F-4D97-AF65-F5344CB8AC3E}">
        <p14:creationId xmlns:p14="http://schemas.microsoft.com/office/powerpoint/2010/main" val="3179874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44073"/>
            <a:ext cx="10515600" cy="4532890"/>
          </a:xfrm>
          <a:prstGeom prst="rect">
            <a:avLst/>
          </a:prstGeo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A706AEE-E4B8-4315-A38A-5DBF50C52D73}" type="datetimeFigureOut">
              <a:rPr lang="en-US" smtClean="0"/>
              <a:t>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84393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7" y="668"/>
            <a:ext cx="12189626" cy="6856664"/>
          </a:xfrm>
          <a:prstGeom prst="rect">
            <a:avLst/>
          </a:prstGeom>
        </p:spPr>
      </p:pic>
      <p:sp>
        <p:nvSpPr>
          <p:cNvPr id="2" name="Title 1"/>
          <p:cNvSpPr>
            <a:spLocks noGrp="1"/>
          </p:cNvSpPr>
          <p:nvPr>
            <p:ph type="title"/>
          </p:nvPr>
        </p:nvSpPr>
        <p:spPr>
          <a:xfrm>
            <a:off x="1893456" y="423334"/>
            <a:ext cx="8340436" cy="2713228"/>
          </a:xfrm>
          <a:prstGeom prst="rect">
            <a:avLst/>
          </a:prstGeom>
        </p:spPr>
        <p:txBody>
          <a:bodyPr rIns="457200"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893456" y="3246268"/>
            <a:ext cx="8340436" cy="1500187"/>
          </a:xfrm>
          <a:prstGeom prst="rect">
            <a:avLst/>
          </a:prstGeom>
        </p:spPr>
        <p:txBody>
          <a:bodyPr tIns="182880" rIns="457200" bIns="182880" anchor="t" anchorCtr="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A706AEE-E4B8-4315-A38A-5DBF50C52D73}" type="datetimeFigureOut">
              <a:rPr lang="en-US" smtClean="0"/>
              <a:t>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882145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37E57-90EB-4392-A853-E6C177DBF2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3" name="Date Placeholder 2">
            <a:extLst>
              <a:ext uri="{FF2B5EF4-FFF2-40B4-BE49-F238E27FC236}">
                <a16:creationId xmlns:a16="http://schemas.microsoft.com/office/drawing/2014/main" id="{EB0C64CA-01BD-460D-89C9-0C2043D580EB}"/>
              </a:ext>
            </a:extLst>
          </p:cNvPr>
          <p:cNvSpPr>
            <a:spLocks noGrp="1"/>
          </p:cNvSpPr>
          <p:nvPr>
            <p:ph type="dt" sz="half" idx="10"/>
          </p:nvPr>
        </p:nvSpPr>
        <p:spPr/>
        <p:txBody>
          <a:bodyPr/>
          <a:lstStyle/>
          <a:p>
            <a:fld id="{4A706AEE-E4B8-4315-A38A-5DBF50C52D73}" type="datetimeFigureOut">
              <a:rPr lang="en-US" smtClean="0"/>
              <a:t>2/9/2021</a:t>
            </a:fld>
            <a:endParaRPr lang="en-US"/>
          </a:p>
        </p:txBody>
      </p:sp>
      <p:sp>
        <p:nvSpPr>
          <p:cNvPr id="4" name="Footer Placeholder 3">
            <a:extLst>
              <a:ext uri="{FF2B5EF4-FFF2-40B4-BE49-F238E27FC236}">
                <a16:creationId xmlns:a16="http://schemas.microsoft.com/office/drawing/2014/main" id="{1583761E-B5D3-45B1-B910-9807F7E125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D9092A-2CD1-40F9-B4AA-7D5FC15F2ADE}"/>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838200" y="4290581"/>
            <a:ext cx="11353800" cy="891019"/>
          </a:xfrm>
          <a:prstGeom prst="rect">
            <a:avLst/>
          </a:prstGeom>
        </p:spPr>
        <p:txBody>
          <a:bodyPr anchor="t"/>
          <a:lstStyle/>
          <a:p>
            <a:r>
              <a:rPr lang="en-US"/>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3581400" y="5331272"/>
            <a:ext cx="8610600" cy="688099"/>
          </a:xfrm>
          <a:prstGeom prst="rect">
            <a:avLst/>
          </a:prstGeo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073786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706AEE-E4B8-4315-A38A-5DBF50C52D73}" type="datetimeFigureOut">
              <a:rPr lang="en-US" smtClean="0"/>
              <a:t>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50447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786F29-BF4F-4B2A-B4D2-37C78A859B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2" name="Title 1"/>
          <p:cNvSpPr>
            <a:spLocks noGrp="1"/>
          </p:cNvSpPr>
          <p:nvPr>
            <p:ph type="title"/>
          </p:nvPr>
        </p:nvSpPr>
        <p:spPr>
          <a:xfrm>
            <a:off x="839788" y="365126"/>
            <a:ext cx="10515600" cy="114935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2"/>
            <a:ext cx="5157787"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671761"/>
            <a:ext cx="5157787" cy="2980893"/>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2"/>
            <a:ext cx="5183188"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671761"/>
            <a:ext cx="5183188" cy="2980894"/>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A706AEE-E4B8-4315-A38A-5DBF50C52D73}" type="datetimeFigureOut">
              <a:rPr lang="en-US" smtClean="0"/>
              <a:t>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44928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2/9/2021</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0" y="1458913"/>
            <a:ext cx="10393363" cy="2817523"/>
          </a:xfrm>
        </p:spPr>
        <p:txBody>
          <a:bodyPr lIns="1645920" tIns="914400" rIns="1645920" bIns="914400" anchor="t" anchorCtr="0">
            <a:normAutofit/>
          </a:bodyPr>
          <a:lstStyle>
            <a:lvl1pPr marL="0" indent="0">
              <a:buNone/>
              <a:defRPr sz="3600" i="1"/>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anchor="b" anchorCtr="0">
            <a:normAutofit/>
          </a:bodyPr>
          <a:lstStyle>
            <a:lvl1pPr marL="0" indent="0" algn="r">
              <a:buNone/>
              <a:defRPr sz="1800"/>
            </a:lvl1pPr>
            <a:lvl2pPr marL="457200" indent="0" algn="r">
              <a:buNone/>
              <a:defRPr/>
            </a:lvl2pPr>
            <a:lvl3pPr marL="914400" indent="0" algn="r">
              <a:buNone/>
              <a:defRPr/>
            </a:lvl3pPr>
            <a:lvl4pPr marL="1371600" indent="0" algn="r">
              <a:buNone/>
              <a:defRPr/>
            </a:lvl4pPr>
            <a:lvl5pPr marL="1828800" indent="0" algn="r">
              <a:buNone/>
              <a:defRPr/>
            </a:lvl5pPr>
          </a:lstStyle>
          <a:p>
            <a:pPr lvl="0"/>
            <a:endParaRPr lang="en-US" dirty="0"/>
          </a:p>
        </p:txBody>
      </p:sp>
    </p:spTree>
    <p:extLst>
      <p:ext uri="{BB962C8B-B14F-4D97-AF65-F5344CB8AC3E}">
        <p14:creationId xmlns:p14="http://schemas.microsoft.com/office/powerpoint/2010/main" val="2438906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2/9/2021</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536804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 y="1714"/>
            <a:ext cx="12185906"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2/9/2021</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963667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FF858C-D621-4E06-B0BD-3504A86EE01C}"/>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1714"/>
            <a:ext cx="12191999" cy="6854572"/>
          </a:xfrm>
          <a:prstGeom prst="rect">
            <a:avLst/>
          </a:prstGeom>
        </p:spPr>
      </p:pic>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06AEE-E4B8-4315-A38A-5DBF50C52D73}" type="datetimeFigureOut">
              <a:rPr lang="en-US" smtClean="0"/>
              <a:t>2/9/2021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1F73E-0BBA-472D-89D7-AA97411977D3}" type="slidenum">
              <a:rPr lang="en-US" smtClean="0"/>
              <a:t>‹#›</a:t>
            </a:fld>
            <a:endParaRPr lang="en-US"/>
          </a:p>
        </p:txBody>
      </p:sp>
      <p:sp>
        <p:nvSpPr>
          <p:cNvPr id="15" name="Title Placeholder 14">
            <a:extLst>
              <a:ext uri="{FF2B5EF4-FFF2-40B4-BE49-F238E27FC236}">
                <a16:creationId xmlns:a16="http://schemas.microsoft.com/office/drawing/2014/main" id="{C4FFDAAB-CF54-4977-9D64-1D8CF2A8B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6" name="Text Placeholder 15">
            <a:extLst>
              <a:ext uri="{FF2B5EF4-FFF2-40B4-BE49-F238E27FC236}">
                <a16:creationId xmlns:a16="http://schemas.microsoft.com/office/drawing/2014/main" id="{33C8E99D-C13E-4496-9E45-888ED9E9E8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786089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2" r:id="rId4"/>
    <p:sldLayoutId id="2147483664" r:id="rId5"/>
    <p:sldLayoutId id="2147483665" r:id="rId6"/>
    <p:sldLayoutId id="2147483666" r:id="rId7"/>
    <p:sldLayoutId id="2147483675" r:id="rId8"/>
    <p:sldLayoutId id="2147483676" r:id="rId9"/>
    <p:sldLayoutId id="2147483667" r:id="rId10"/>
    <p:sldLayoutId id="2147483673" r:id="rId11"/>
    <p:sldLayoutId id="2147483668" r:id="rId12"/>
    <p:sldLayoutId id="2147483669"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aasa.org/uploadedFiles/Policy_and_Advocacy/files/UsingDataToImproveSchools.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ctb.ku.edu/en/table-of-contents/evaluate/evaluate-community-interventions/collect-analyze-data/main" TargetMode="External"/><Relationship Id="rId5" Type="http://schemas.openxmlformats.org/officeDocument/2006/relationships/hyperlink" Target="https://www.teachervision.com/graph-chart-0/analyzing-data?page=2" TargetMode="External"/><Relationship Id="rId4" Type="http://schemas.openxmlformats.org/officeDocument/2006/relationships/hyperlink" Target="https://www.edutopia.org/article/3-tips-use-data-effectively"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http://www.menti.co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4290581"/>
            <a:ext cx="11734800" cy="891019"/>
          </a:xfrm>
        </p:spPr>
        <p:txBody>
          <a:bodyPr/>
          <a:lstStyle/>
          <a:p>
            <a:r>
              <a:rPr lang="en-US" dirty="0"/>
              <a:t>Using Data to Make a Difference</a:t>
            </a:r>
          </a:p>
        </p:txBody>
      </p:sp>
      <p:sp>
        <p:nvSpPr>
          <p:cNvPr id="2" name="Text Placeholder 1">
            <a:extLst>
              <a:ext uri="{FF2B5EF4-FFF2-40B4-BE49-F238E27FC236}">
                <a16:creationId xmlns:a16="http://schemas.microsoft.com/office/drawing/2014/main" id="{A5B98CB7-F58E-48B4-BCA9-0210A8428D8F}"/>
              </a:ext>
            </a:extLst>
          </p:cNvPr>
          <p:cNvSpPr>
            <a:spLocks noGrp="1"/>
          </p:cNvSpPr>
          <p:nvPr>
            <p:ph type="body" idx="1"/>
          </p:nvPr>
        </p:nvSpPr>
        <p:spPr/>
        <p:txBody>
          <a:bodyPr/>
          <a:lstStyle/>
          <a:p>
            <a:r>
              <a:rPr lang="en-US" dirty="0"/>
              <a:t>KESA- February 9, 2021</a:t>
            </a:r>
          </a:p>
        </p:txBody>
      </p:sp>
    </p:spTree>
    <p:extLst>
      <p:ext uri="{BB962C8B-B14F-4D97-AF65-F5344CB8AC3E}">
        <p14:creationId xmlns:p14="http://schemas.microsoft.com/office/powerpoint/2010/main" val="430270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08385E-054D-4865-ABF2-D2BE9E57F113}"/>
              </a:ext>
            </a:extLst>
          </p:cNvPr>
          <p:cNvSpPr>
            <a:spLocks noGrp="1"/>
          </p:cNvSpPr>
          <p:nvPr>
            <p:ph type="title"/>
          </p:nvPr>
        </p:nvSpPr>
        <p:spPr/>
        <p:txBody>
          <a:bodyPr/>
          <a:lstStyle/>
          <a:p>
            <a:r>
              <a:rPr lang="en-US" dirty="0"/>
              <a:t>Ask Questions 	</a:t>
            </a:r>
          </a:p>
        </p:txBody>
      </p:sp>
      <p:sp>
        <p:nvSpPr>
          <p:cNvPr id="20" name="Content Placeholder 19">
            <a:extLst>
              <a:ext uri="{FF2B5EF4-FFF2-40B4-BE49-F238E27FC236}">
                <a16:creationId xmlns:a16="http://schemas.microsoft.com/office/drawing/2014/main" id="{C2FB5FBC-B166-4745-A127-E800FAA1895A}"/>
              </a:ext>
            </a:extLst>
          </p:cNvPr>
          <p:cNvSpPr>
            <a:spLocks noGrp="1"/>
          </p:cNvSpPr>
          <p:nvPr>
            <p:ph sz="half" idx="2"/>
          </p:nvPr>
        </p:nvSpPr>
        <p:spPr>
          <a:xfrm>
            <a:off x="839788" y="1828801"/>
            <a:ext cx="9828212" cy="4048124"/>
          </a:xfrm>
        </p:spPr>
        <p:txBody>
          <a:bodyPr/>
          <a:lstStyle/>
          <a:p>
            <a:r>
              <a:rPr lang="en-US" dirty="0"/>
              <a:t>The data is only as good as the questions you are asking. </a:t>
            </a:r>
          </a:p>
          <a:p>
            <a:r>
              <a:rPr lang="en-US" dirty="0"/>
              <a:t>Have the questions be as specific as possible so you can know whether your efforts are successful.</a:t>
            </a:r>
          </a:p>
          <a:p>
            <a:r>
              <a:rPr lang="en-US" dirty="0"/>
              <a:t>Key considerations when formulating questions should include:</a:t>
            </a:r>
          </a:p>
          <a:p>
            <a:pPr lvl="1"/>
            <a:r>
              <a:rPr lang="en-US" dirty="0"/>
              <a:t>How should student achievement be measured in the district?</a:t>
            </a:r>
          </a:p>
          <a:p>
            <a:pPr lvl="1"/>
            <a:r>
              <a:rPr lang="en-US" dirty="0"/>
              <a:t>Are goals for student achievement based on data elements aligned with what the teachers teach? </a:t>
            </a:r>
          </a:p>
          <a:p>
            <a:pPr lvl="1"/>
            <a:r>
              <a:rPr lang="en-US" dirty="0"/>
              <a:t>What are the best indicators of student achievement upon which the district should base its decisions?</a:t>
            </a:r>
          </a:p>
          <a:p>
            <a:pPr marL="0" indent="0">
              <a:buNone/>
            </a:pPr>
            <a:endParaRPr lang="en-US" dirty="0"/>
          </a:p>
        </p:txBody>
      </p:sp>
    </p:spTree>
    <p:extLst>
      <p:ext uri="{BB962C8B-B14F-4D97-AF65-F5344CB8AC3E}">
        <p14:creationId xmlns:p14="http://schemas.microsoft.com/office/powerpoint/2010/main" val="3588045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A847C9A-E424-4864-9781-935B2234D2E7}"/>
              </a:ext>
            </a:extLst>
          </p:cNvPr>
          <p:cNvSpPr>
            <a:spLocks noGrp="1"/>
          </p:cNvSpPr>
          <p:nvPr>
            <p:ph sz="half" idx="1"/>
          </p:nvPr>
        </p:nvSpPr>
        <p:spPr/>
        <p:txBody>
          <a:bodyPr/>
          <a:lstStyle/>
          <a:p>
            <a:r>
              <a:rPr lang="en-US" sz="3600" dirty="0"/>
              <a:t>Gender</a:t>
            </a:r>
          </a:p>
          <a:p>
            <a:r>
              <a:rPr lang="en-US" sz="3600" dirty="0"/>
              <a:t>Race</a:t>
            </a:r>
          </a:p>
          <a:p>
            <a:r>
              <a:rPr lang="en-US" sz="3600" dirty="0"/>
              <a:t>Socioeconomics</a:t>
            </a:r>
          </a:p>
          <a:p>
            <a:r>
              <a:rPr lang="en-US" sz="3600" dirty="0"/>
              <a:t>Academic programs</a:t>
            </a:r>
          </a:p>
          <a:p>
            <a:r>
              <a:rPr lang="en-US" sz="3600" dirty="0"/>
              <a:t>Geographic Area</a:t>
            </a:r>
          </a:p>
          <a:p>
            <a:r>
              <a:rPr lang="en-US" sz="3600" dirty="0"/>
              <a:t>Feeder Schools</a:t>
            </a:r>
          </a:p>
          <a:p>
            <a:pPr marL="0" indent="0">
              <a:buNone/>
            </a:pPr>
            <a:endParaRPr lang="en-US" dirty="0"/>
          </a:p>
        </p:txBody>
      </p:sp>
      <p:sp>
        <p:nvSpPr>
          <p:cNvPr id="3" name="Content Placeholder 2">
            <a:extLst>
              <a:ext uri="{FF2B5EF4-FFF2-40B4-BE49-F238E27FC236}">
                <a16:creationId xmlns:a16="http://schemas.microsoft.com/office/drawing/2014/main" id="{22A9308B-F7C4-48BA-AF60-B5A8124ED41B}"/>
              </a:ext>
            </a:extLst>
          </p:cNvPr>
          <p:cNvSpPr>
            <a:spLocks noGrp="1"/>
          </p:cNvSpPr>
          <p:nvPr>
            <p:ph sz="half" idx="2"/>
          </p:nvPr>
        </p:nvSpPr>
        <p:spPr/>
        <p:txBody>
          <a:bodyPr/>
          <a:lstStyle/>
          <a:p>
            <a:r>
              <a:rPr lang="en-US" sz="3600" dirty="0"/>
              <a:t>Classroom Teachers</a:t>
            </a:r>
          </a:p>
          <a:p>
            <a:r>
              <a:rPr lang="en-US" sz="3600" dirty="0"/>
              <a:t>Specific Skills</a:t>
            </a:r>
          </a:p>
          <a:p>
            <a:r>
              <a:rPr lang="en-US" sz="3600" dirty="0"/>
              <a:t>Subjects</a:t>
            </a:r>
          </a:p>
          <a:p>
            <a:r>
              <a:rPr lang="en-US" sz="3600" dirty="0"/>
              <a:t>Age/Grade Level</a:t>
            </a:r>
          </a:p>
          <a:p>
            <a:r>
              <a:rPr lang="en-US" sz="3600" dirty="0"/>
              <a:t>Time</a:t>
            </a:r>
          </a:p>
          <a:p>
            <a:r>
              <a:rPr lang="en-US" sz="3600" dirty="0"/>
              <a:t>Instructional Strategies</a:t>
            </a:r>
          </a:p>
          <a:p>
            <a:endParaRPr lang="en-US" dirty="0"/>
          </a:p>
        </p:txBody>
      </p:sp>
      <p:sp>
        <p:nvSpPr>
          <p:cNvPr id="4" name="Title 3">
            <a:extLst>
              <a:ext uri="{FF2B5EF4-FFF2-40B4-BE49-F238E27FC236}">
                <a16:creationId xmlns:a16="http://schemas.microsoft.com/office/drawing/2014/main" id="{0EF545A4-3657-4FBD-ABF1-01A6E1413383}"/>
              </a:ext>
            </a:extLst>
          </p:cNvPr>
          <p:cNvSpPr>
            <a:spLocks noGrp="1"/>
          </p:cNvSpPr>
          <p:nvPr>
            <p:ph type="title"/>
          </p:nvPr>
        </p:nvSpPr>
        <p:spPr/>
        <p:txBody>
          <a:bodyPr/>
          <a:lstStyle/>
          <a:p>
            <a:r>
              <a:rPr lang="en-US" dirty="0"/>
              <a:t>Possible Ways to Disaggregate Data</a:t>
            </a:r>
          </a:p>
        </p:txBody>
      </p:sp>
    </p:spTree>
    <p:extLst>
      <p:ext uri="{BB962C8B-B14F-4D97-AF65-F5344CB8AC3E}">
        <p14:creationId xmlns:p14="http://schemas.microsoft.com/office/powerpoint/2010/main" val="148623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08385E-054D-4865-ABF2-D2BE9E57F113}"/>
              </a:ext>
            </a:extLst>
          </p:cNvPr>
          <p:cNvSpPr>
            <a:spLocks noGrp="1"/>
          </p:cNvSpPr>
          <p:nvPr>
            <p:ph type="title"/>
          </p:nvPr>
        </p:nvSpPr>
        <p:spPr/>
        <p:txBody>
          <a:bodyPr/>
          <a:lstStyle/>
          <a:p>
            <a:r>
              <a:rPr lang="en-US" dirty="0"/>
              <a:t>Analyzing Data</a:t>
            </a:r>
          </a:p>
        </p:txBody>
      </p:sp>
      <p:sp>
        <p:nvSpPr>
          <p:cNvPr id="20" name="Content Placeholder 19">
            <a:extLst>
              <a:ext uri="{FF2B5EF4-FFF2-40B4-BE49-F238E27FC236}">
                <a16:creationId xmlns:a16="http://schemas.microsoft.com/office/drawing/2014/main" id="{C2FB5FBC-B166-4745-A127-E800FAA1895A}"/>
              </a:ext>
            </a:extLst>
          </p:cNvPr>
          <p:cNvSpPr>
            <a:spLocks noGrp="1"/>
          </p:cNvSpPr>
          <p:nvPr>
            <p:ph sz="half" idx="2"/>
          </p:nvPr>
        </p:nvSpPr>
        <p:spPr>
          <a:xfrm>
            <a:off x="839787" y="1828801"/>
            <a:ext cx="10515599" cy="4048124"/>
          </a:xfrm>
        </p:spPr>
        <p:txBody>
          <a:bodyPr>
            <a:normAutofit/>
          </a:bodyPr>
          <a:lstStyle/>
          <a:p>
            <a:pPr marL="0" indent="0">
              <a:buNone/>
            </a:pPr>
            <a:r>
              <a:rPr lang="en-US" sz="3600" dirty="0"/>
              <a:t>When analyzing data, ask questions such as:</a:t>
            </a:r>
          </a:p>
          <a:p>
            <a:r>
              <a:rPr lang="en-US" sz="3600" dirty="0"/>
              <a:t>What pattern do you see?</a:t>
            </a:r>
          </a:p>
          <a:p>
            <a:r>
              <a:rPr lang="en-US" sz="3600" dirty="0"/>
              <a:t>What does this graph tell you?</a:t>
            </a:r>
          </a:p>
          <a:p>
            <a:r>
              <a:rPr lang="en-US" sz="3600" dirty="0"/>
              <a:t>Who could use this data? How could they use it?</a:t>
            </a:r>
          </a:p>
          <a:p>
            <a:r>
              <a:rPr lang="en-US" sz="3600" dirty="0"/>
              <a:t>Why is this data shown in a line graph?</a:t>
            </a:r>
          </a:p>
          <a:p>
            <a:pPr marL="0" indent="0">
              <a:buNone/>
            </a:pPr>
            <a:endParaRPr lang="en-US" dirty="0"/>
          </a:p>
        </p:txBody>
      </p:sp>
    </p:spTree>
    <p:extLst>
      <p:ext uri="{BB962C8B-B14F-4D97-AF65-F5344CB8AC3E}">
        <p14:creationId xmlns:p14="http://schemas.microsoft.com/office/powerpoint/2010/main" val="3930606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6F0B645-3B4A-4C8B-9777-C60C60E5285C}"/>
              </a:ext>
            </a:extLst>
          </p:cNvPr>
          <p:cNvSpPr>
            <a:spLocks noGrp="1"/>
          </p:cNvSpPr>
          <p:nvPr>
            <p:ph type="body" sz="quarter" idx="14"/>
          </p:nvPr>
        </p:nvSpPr>
        <p:spPr/>
        <p:txBody>
          <a:bodyPr>
            <a:normAutofit/>
          </a:bodyPr>
          <a:lstStyle/>
          <a:p>
            <a:r>
              <a:rPr lang="en-US" sz="2000" dirty="0"/>
              <a:t>Abigail Adams, letter to John Quincy Adams</a:t>
            </a:r>
          </a:p>
        </p:txBody>
      </p:sp>
      <p:sp>
        <p:nvSpPr>
          <p:cNvPr id="3" name="Content Placeholder 2">
            <a:extLst>
              <a:ext uri="{FF2B5EF4-FFF2-40B4-BE49-F238E27FC236}">
                <a16:creationId xmlns:a16="http://schemas.microsoft.com/office/drawing/2014/main" id="{718A53A2-4CB0-42E3-86C6-1DB113888818}"/>
              </a:ext>
            </a:extLst>
          </p:cNvPr>
          <p:cNvSpPr>
            <a:spLocks noGrp="1" noChangeArrowheads="1"/>
          </p:cNvSpPr>
          <p:nvPr>
            <p:ph sz="quarter" idx="13"/>
          </p:nvPr>
        </p:nvSpPr>
        <p:spPr bwMode="auto">
          <a:xfrm>
            <a:off x="838200" y="1898177"/>
            <a:ext cx="10402888"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lnSpc>
                <a:spcPct val="100000"/>
              </a:lnSpc>
              <a:spcBef>
                <a:spcPct val="0"/>
              </a:spcBef>
              <a:spcAft>
                <a:spcPct val="0"/>
              </a:spcAft>
              <a:buClrTx/>
            </a:pPr>
            <a:r>
              <a:rPr lang="en-US" sz="4000" dirty="0"/>
              <a:t>Learning is not attained by chance, it must be sought for with ardor and attended to with diligence. </a:t>
            </a:r>
            <a:endParaRPr kumimoji="0" lang="en-US" altLang="en-US" sz="4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02403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3FF9EE-5EC5-4016-ACF7-615E04BFEE9C}"/>
              </a:ext>
            </a:extLst>
          </p:cNvPr>
          <p:cNvSpPr>
            <a:spLocks noGrp="1"/>
          </p:cNvSpPr>
          <p:nvPr>
            <p:ph idx="1"/>
          </p:nvPr>
        </p:nvSpPr>
        <p:spPr>
          <a:xfrm>
            <a:off x="838199" y="1644073"/>
            <a:ext cx="10920663" cy="4053342"/>
          </a:xfrm>
        </p:spPr>
        <p:txBody>
          <a:bodyPr>
            <a:normAutofit/>
          </a:bodyPr>
          <a:lstStyle/>
          <a:p>
            <a:r>
              <a:rPr lang="en-US" sz="2400" dirty="0">
                <a:hlinkClick r:id="rId3"/>
              </a:rPr>
              <a:t>UsingDataToImproveSchools.pdf (aasa.org)</a:t>
            </a:r>
            <a:endParaRPr lang="en-US" sz="2400" dirty="0"/>
          </a:p>
          <a:p>
            <a:r>
              <a:rPr lang="en-US" sz="2400" dirty="0">
                <a:hlinkClick r:id="rId4"/>
              </a:rPr>
              <a:t>Using Data to Improve Schools | Edutopia</a:t>
            </a:r>
            <a:endParaRPr lang="en-US" sz="2400" dirty="0"/>
          </a:p>
          <a:p>
            <a:r>
              <a:rPr lang="en-US" sz="2400" dirty="0">
                <a:hlinkClick r:id="rId5"/>
              </a:rPr>
              <a:t>Analyzing Data Page 2 – </a:t>
            </a:r>
            <a:r>
              <a:rPr lang="en-US" sz="2400" dirty="0" err="1">
                <a:hlinkClick r:id="rId5"/>
              </a:rPr>
              <a:t>TeacherVision</a:t>
            </a:r>
            <a:endParaRPr lang="en-US" sz="2400" dirty="0"/>
          </a:p>
          <a:p>
            <a:r>
              <a:rPr lang="en-US" sz="2400" dirty="0">
                <a:hlinkClick r:id="rId6"/>
              </a:rPr>
              <a:t>Chapter 37. Operations in Evaluating Community Interventions | Section 5. Collecting and Analyzing Data | Main Section | Community Tool Box (ku.edu)</a:t>
            </a:r>
            <a:endParaRPr lang="en-US" sz="2400" dirty="0"/>
          </a:p>
          <a:p>
            <a:pPr marL="0" indent="0">
              <a:buNone/>
            </a:pPr>
            <a:endParaRPr lang="en-US" sz="2400" dirty="0"/>
          </a:p>
          <a:p>
            <a:pPr marL="0" indent="0">
              <a:buNone/>
            </a:pPr>
            <a:endParaRPr lang="en-US" dirty="0"/>
          </a:p>
        </p:txBody>
      </p:sp>
      <p:sp>
        <p:nvSpPr>
          <p:cNvPr id="3" name="Title 2">
            <a:extLst>
              <a:ext uri="{FF2B5EF4-FFF2-40B4-BE49-F238E27FC236}">
                <a16:creationId xmlns:a16="http://schemas.microsoft.com/office/drawing/2014/main" id="{D13EAD70-3DEA-41E1-A7D8-C047301BEF16}"/>
              </a:ext>
            </a:extLst>
          </p:cNvPr>
          <p:cNvSpPr>
            <a:spLocks noGrp="1"/>
          </p:cNvSpPr>
          <p:nvPr>
            <p:ph type="title"/>
          </p:nvPr>
        </p:nvSpPr>
        <p:spPr/>
        <p:txBody>
          <a:bodyPr/>
          <a:lstStyle/>
          <a:p>
            <a:r>
              <a:rPr lang="en-US" dirty="0"/>
              <a:t>Resources Used</a:t>
            </a:r>
          </a:p>
        </p:txBody>
      </p:sp>
    </p:spTree>
    <p:extLst>
      <p:ext uri="{BB962C8B-B14F-4D97-AF65-F5344CB8AC3E}">
        <p14:creationId xmlns:p14="http://schemas.microsoft.com/office/powerpoint/2010/main" val="232668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383323" y="3168073"/>
            <a:ext cx="7584214" cy="2354046"/>
          </a:xfrm>
          <a:ln>
            <a:noFill/>
          </a:ln>
        </p:spPr>
        <p:txBody>
          <a:bodyPr/>
          <a:lstStyle/>
          <a:p>
            <a:pPr lvl="1"/>
            <a:r>
              <a:rPr lang="en-US" dirty="0"/>
              <a:t>Julie Ewing</a:t>
            </a:r>
            <a:br>
              <a:rPr lang="en-US" dirty="0"/>
            </a:br>
            <a:r>
              <a:rPr lang="en-US" dirty="0"/>
              <a:t>Assessment Coordinator</a:t>
            </a:r>
            <a:br>
              <a:rPr lang="en-US" dirty="0"/>
            </a:br>
            <a:r>
              <a:rPr lang="en-US" dirty="0"/>
              <a:t>Career, Standards, and Assessment Services</a:t>
            </a:r>
            <a:br>
              <a:rPr lang="en-US" dirty="0"/>
            </a:br>
            <a:r>
              <a:rPr lang="en-US" dirty="0"/>
              <a:t>(785) 296-4349</a:t>
            </a:r>
            <a:br>
              <a:rPr lang="en-US" dirty="0"/>
            </a:br>
            <a:r>
              <a:rPr lang="en-US" dirty="0"/>
              <a:t>jewing@ksde.org</a:t>
            </a:r>
          </a:p>
        </p:txBody>
      </p:sp>
    </p:spTree>
    <p:extLst>
      <p:ext uri="{BB962C8B-B14F-4D97-AF65-F5344CB8AC3E}">
        <p14:creationId xmlns:p14="http://schemas.microsoft.com/office/powerpoint/2010/main" val="1334721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08385E-054D-4865-ABF2-D2BE9E57F113}"/>
              </a:ext>
            </a:extLst>
          </p:cNvPr>
          <p:cNvSpPr>
            <a:spLocks noGrp="1"/>
          </p:cNvSpPr>
          <p:nvPr>
            <p:ph type="title"/>
          </p:nvPr>
        </p:nvSpPr>
        <p:spPr/>
        <p:txBody>
          <a:bodyPr/>
          <a:lstStyle/>
          <a:p>
            <a:r>
              <a:rPr lang="en-US" dirty="0"/>
              <a:t>Data Question</a:t>
            </a:r>
          </a:p>
        </p:txBody>
      </p:sp>
      <p:sp>
        <p:nvSpPr>
          <p:cNvPr id="20" name="Content Placeholder 19">
            <a:extLst>
              <a:ext uri="{FF2B5EF4-FFF2-40B4-BE49-F238E27FC236}">
                <a16:creationId xmlns:a16="http://schemas.microsoft.com/office/drawing/2014/main" id="{C2FB5FBC-B166-4745-A127-E800FAA1895A}"/>
              </a:ext>
            </a:extLst>
          </p:cNvPr>
          <p:cNvSpPr>
            <a:spLocks noGrp="1"/>
          </p:cNvSpPr>
          <p:nvPr>
            <p:ph sz="half" idx="2"/>
          </p:nvPr>
        </p:nvSpPr>
        <p:spPr>
          <a:xfrm>
            <a:off x="839788" y="1828801"/>
            <a:ext cx="9828212" cy="4048124"/>
          </a:xfrm>
        </p:spPr>
        <p:txBody>
          <a:bodyPr>
            <a:normAutofit/>
          </a:bodyPr>
          <a:lstStyle/>
          <a:p>
            <a:endParaRPr lang="en-US" dirty="0"/>
          </a:p>
          <a:p>
            <a:pPr marL="0" indent="0">
              <a:buNone/>
            </a:pPr>
            <a:r>
              <a:rPr lang="en-US" sz="3600" dirty="0"/>
              <a:t>Go to </a:t>
            </a:r>
            <a:r>
              <a:rPr lang="en-US" sz="3600" dirty="0">
                <a:hlinkClick r:id="rId3"/>
              </a:rPr>
              <a:t>www.menti.com</a:t>
            </a:r>
            <a:endParaRPr lang="en-US" sz="3600" dirty="0"/>
          </a:p>
          <a:p>
            <a:pPr marL="0" indent="0">
              <a:buNone/>
            </a:pPr>
            <a:endParaRPr lang="en-US" sz="3600" dirty="0"/>
          </a:p>
          <a:p>
            <a:pPr marL="0" indent="0">
              <a:buNone/>
            </a:pPr>
            <a:r>
              <a:rPr lang="en-US" sz="3600" dirty="0"/>
              <a:t>The voting code </a:t>
            </a:r>
            <a:r>
              <a:rPr lang="en-US" sz="3600" b="1" dirty="0"/>
              <a:t>35 78 83 1</a:t>
            </a:r>
          </a:p>
        </p:txBody>
      </p:sp>
    </p:spTree>
    <p:extLst>
      <p:ext uri="{BB962C8B-B14F-4D97-AF65-F5344CB8AC3E}">
        <p14:creationId xmlns:p14="http://schemas.microsoft.com/office/powerpoint/2010/main" val="2436487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7C16126-F53E-40C9-B065-C54E4981F421}"/>
              </a:ext>
            </a:extLst>
          </p:cNvPr>
          <p:cNvPicPr>
            <a:picLocks noChangeAspect="1"/>
          </p:cNvPicPr>
          <p:nvPr/>
        </p:nvPicPr>
        <p:blipFill>
          <a:blip r:embed="rId2"/>
          <a:stretch>
            <a:fillRect/>
          </a:stretch>
        </p:blipFill>
        <p:spPr>
          <a:xfrm>
            <a:off x="1077238" y="751562"/>
            <a:ext cx="9552662" cy="5196800"/>
          </a:xfrm>
          <a:prstGeom prst="rect">
            <a:avLst/>
          </a:prstGeom>
        </p:spPr>
      </p:pic>
    </p:spTree>
    <p:extLst>
      <p:ext uri="{BB962C8B-B14F-4D97-AF65-F5344CB8AC3E}">
        <p14:creationId xmlns:p14="http://schemas.microsoft.com/office/powerpoint/2010/main" val="799062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08385E-054D-4865-ABF2-D2BE9E57F113}"/>
              </a:ext>
            </a:extLst>
          </p:cNvPr>
          <p:cNvSpPr>
            <a:spLocks noGrp="1"/>
          </p:cNvSpPr>
          <p:nvPr>
            <p:ph type="title"/>
          </p:nvPr>
        </p:nvSpPr>
        <p:spPr/>
        <p:txBody>
          <a:bodyPr/>
          <a:lstStyle/>
          <a:p>
            <a:r>
              <a:rPr lang="en-US" dirty="0"/>
              <a:t>Data Questions	</a:t>
            </a:r>
          </a:p>
        </p:txBody>
      </p:sp>
      <p:sp>
        <p:nvSpPr>
          <p:cNvPr id="20" name="Content Placeholder 19">
            <a:extLst>
              <a:ext uri="{FF2B5EF4-FFF2-40B4-BE49-F238E27FC236}">
                <a16:creationId xmlns:a16="http://schemas.microsoft.com/office/drawing/2014/main" id="{C2FB5FBC-B166-4745-A127-E800FAA1895A}"/>
              </a:ext>
            </a:extLst>
          </p:cNvPr>
          <p:cNvSpPr>
            <a:spLocks noGrp="1"/>
          </p:cNvSpPr>
          <p:nvPr>
            <p:ph sz="half" idx="2"/>
          </p:nvPr>
        </p:nvSpPr>
        <p:spPr>
          <a:xfrm>
            <a:off x="839788" y="1828801"/>
            <a:ext cx="9828212" cy="4048124"/>
          </a:xfrm>
        </p:spPr>
        <p:txBody>
          <a:bodyPr/>
          <a:lstStyle/>
          <a:p>
            <a:r>
              <a:rPr lang="en-US" dirty="0"/>
              <a:t>What goals has your school district set for the next three years?</a:t>
            </a:r>
          </a:p>
          <a:p>
            <a:r>
              <a:rPr lang="en-US" dirty="0"/>
              <a:t>What data will help judge whether the district is meetings its goals?</a:t>
            </a:r>
          </a:p>
          <a:p>
            <a:r>
              <a:rPr lang="en-US" dirty="0"/>
              <a:t>How are you using data you currently collect to improve student achievement over time?</a:t>
            </a:r>
          </a:p>
          <a:p>
            <a:r>
              <a:rPr lang="en-US" dirty="0"/>
              <a:t>What additional data must be collected and why?</a:t>
            </a:r>
          </a:p>
          <a:p>
            <a:r>
              <a:rPr lang="en-US" dirty="0"/>
              <a:t>In what ways are teachers, principals, district staff and the community involved in data collection and analysis?</a:t>
            </a:r>
          </a:p>
        </p:txBody>
      </p:sp>
    </p:spTree>
    <p:extLst>
      <p:ext uri="{BB962C8B-B14F-4D97-AF65-F5344CB8AC3E}">
        <p14:creationId xmlns:p14="http://schemas.microsoft.com/office/powerpoint/2010/main" val="2323804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08385E-054D-4865-ABF2-D2BE9E57F113}"/>
              </a:ext>
            </a:extLst>
          </p:cNvPr>
          <p:cNvSpPr>
            <a:spLocks noGrp="1"/>
          </p:cNvSpPr>
          <p:nvPr>
            <p:ph type="title"/>
          </p:nvPr>
        </p:nvSpPr>
        <p:spPr/>
        <p:txBody>
          <a:bodyPr/>
          <a:lstStyle/>
          <a:p>
            <a:r>
              <a:rPr lang="en-US" dirty="0"/>
              <a:t>Data Collected</a:t>
            </a:r>
          </a:p>
        </p:txBody>
      </p:sp>
      <p:sp>
        <p:nvSpPr>
          <p:cNvPr id="20" name="Content Placeholder 19">
            <a:extLst>
              <a:ext uri="{FF2B5EF4-FFF2-40B4-BE49-F238E27FC236}">
                <a16:creationId xmlns:a16="http://schemas.microsoft.com/office/drawing/2014/main" id="{C2FB5FBC-B166-4745-A127-E800FAA1895A}"/>
              </a:ext>
            </a:extLst>
          </p:cNvPr>
          <p:cNvSpPr>
            <a:spLocks noGrp="1"/>
          </p:cNvSpPr>
          <p:nvPr>
            <p:ph sz="half" idx="2"/>
          </p:nvPr>
        </p:nvSpPr>
        <p:spPr>
          <a:xfrm>
            <a:off x="836612" y="1514476"/>
            <a:ext cx="9831388" cy="4511186"/>
          </a:xfrm>
        </p:spPr>
        <p:txBody>
          <a:bodyPr>
            <a:noAutofit/>
          </a:bodyPr>
          <a:lstStyle/>
          <a:p>
            <a:pPr marL="0" indent="0">
              <a:buNone/>
            </a:pPr>
            <a:r>
              <a:rPr lang="en-US" b="1" dirty="0"/>
              <a:t>National Level- </a:t>
            </a:r>
            <a:r>
              <a:rPr lang="en-US" dirty="0"/>
              <a:t>ACT, MAP, </a:t>
            </a:r>
            <a:r>
              <a:rPr lang="en-US" dirty="0" err="1"/>
              <a:t>AimsWeb</a:t>
            </a:r>
            <a:r>
              <a:rPr lang="en-US" dirty="0"/>
              <a:t>, </a:t>
            </a:r>
            <a:r>
              <a:rPr lang="en-US" dirty="0" err="1"/>
              <a:t>FastBridge</a:t>
            </a:r>
            <a:r>
              <a:rPr lang="en-US" dirty="0"/>
              <a:t>, </a:t>
            </a:r>
            <a:r>
              <a:rPr lang="en-US" dirty="0" err="1"/>
              <a:t>Dibels</a:t>
            </a:r>
            <a:endParaRPr lang="en-US" dirty="0"/>
          </a:p>
          <a:p>
            <a:pPr marL="0" indent="0">
              <a:buNone/>
            </a:pPr>
            <a:endParaRPr lang="en-US" sz="1050" dirty="0"/>
          </a:p>
          <a:p>
            <a:pPr marL="0" indent="0">
              <a:buNone/>
            </a:pPr>
            <a:r>
              <a:rPr lang="en-US" b="1" dirty="0"/>
              <a:t>State Level- </a:t>
            </a:r>
            <a:r>
              <a:rPr lang="en-US" dirty="0"/>
              <a:t>KAP, KELPA, KESA, DLM</a:t>
            </a:r>
          </a:p>
          <a:p>
            <a:pPr marL="0" indent="0">
              <a:buNone/>
            </a:pPr>
            <a:endParaRPr lang="en-US" sz="1050" dirty="0"/>
          </a:p>
          <a:p>
            <a:pPr marL="0" indent="0">
              <a:buNone/>
            </a:pPr>
            <a:r>
              <a:rPr lang="en-US" b="1" dirty="0"/>
              <a:t>District Level</a:t>
            </a:r>
            <a:r>
              <a:rPr lang="en-US" dirty="0"/>
              <a:t>- Walkthroughs, Risk Factor Data, Attendance, Graduation Rate</a:t>
            </a:r>
          </a:p>
          <a:p>
            <a:pPr marL="0" indent="0">
              <a:buNone/>
            </a:pPr>
            <a:endParaRPr lang="en-US" dirty="0"/>
          </a:p>
          <a:p>
            <a:pPr marL="0" indent="0">
              <a:buNone/>
            </a:pPr>
            <a:r>
              <a:rPr lang="en-US" b="1" dirty="0"/>
              <a:t>School Level</a:t>
            </a:r>
            <a:r>
              <a:rPr lang="en-US" dirty="0"/>
              <a:t>- Mastery Connect, Kansas Community That Cares Survey, Walkthroughs</a:t>
            </a:r>
          </a:p>
          <a:p>
            <a:pPr marL="0" indent="0">
              <a:buNone/>
            </a:pPr>
            <a:endParaRPr lang="en-US" sz="1050" dirty="0"/>
          </a:p>
          <a:p>
            <a:pPr marL="0" indent="0">
              <a:buNone/>
            </a:pPr>
            <a:r>
              <a:rPr lang="en-US" b="1" dirty="0"/>
              <a:t>Classroom Level</a:t>
            </a:r>
            <a:r>
              <a:rPr lang="en-US" dirty="0"/>
              <a:t>- grades, formative, summative, progress monitoring, teacher observation, portfolios, interviews</a:t>
            </a:r>
          </a:p>
        </p:txBody>
      </p:sp>
    </p:spTree>
    <p:extLst>
      <p:ext uri="{BB962C8B-B14F-4D97-AF65-F5344CB8AC3E}">
        <p14:creationId xmlns:p14="http://schemas.microsoft.com/office/powerpoint/2010/main" val="2784867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FC181F4-822D-4CDE-B36B-0764AE326EF4}"/>
              </a:ext>
            </a:extLst>
          </p:cNvPr>
          <p:cNvSpPr>
            <a:spLocks noGrp="1"/>
          </p:cNvSpPr>
          <p:nvPr>
            <p:ph sz="half" idx="1"/>
          </p:nvPr>
        </p:nvSpPr>
        <p:spPr/>
        <p:txBody>
          <a:bodyPr/>
          <a:lstStyle/>
          <a:p>
            <a:r>
              <a:rPr lang="en-US" sz="3600" b="1" dirty="0"/>
              <a:t>Quantitative</a:t>
            </a:r>
            <a:r>
              <a:rPr lang="en-US" sz="3200" dirty="0"/>
              <a:t>	</a:t>
            </a:r>
          </a:p>
          <a:p>
            <a:pPr lvl="1"/>
            <a:r>
              <a:rPr lang="en-US" sz="3200" dirty="0"/>
              <a:t>Test scores (e.g., scores/levels of knowledge, skill, etc.)</a:t>
            </a:r>
          </a:p>
          <a:p>
            <a:pPr lvl="1"/>
            <a:r>
              <a:rPr lang="en-US" sz="3200" dirty="0"/>
              <a:t>The frequency (rate, duration) of specific behaviors or conditions</a:t>
            </a:r>
          </a:p>
          <a:p>
            <a:pPr lvl="1"/>
            <a:endParaRPr lang="en-US" dirty="0"/>
          </a:p>
        </p:txBody>
      </p:sp>
      <p:sp>
        <p:nvSpPr>
          <p:cNvPr id="3" name="Content Placeholder 2">
            <a:extLst>
              <a:ext uri="{FF2B5EF4-FFF2-40B4-BE49-F238E27FC236}">
                <a16:creationId xmlns:a16="http://schemas.microsoft.com/office/drawing/2014/main" id="{4B6C0DE8-5B1B-49CF-BC6A-CCEF6D0E5E3F}"/>
              </a:ext>
            </a:extLst>
          </p:cNvPr>
          <p:cNvSpPr>
            <a:spLocks noGrp="1"/>
          </p:cNvSpPr>
          <p:nvPr>
            <p:ph sz="half" idx="2"/>
          </p:nvPr>
        </p:nvSpPr>
        <p:spPr/>
        <p:txBody>
          <a:bodyPr/>
          <a:lstStyle/>
          <a:p>
            <a:r>
              <a:rPr lang="en-US" sz="3600" b="1" dirty="0"/>
              <a:t>Qualitative</a:t>
            </a:r>
          </a:p>
          <a:p>
            <a:pPr lvl="1"/>
            <a:r>
              <a:rPr lang="en-US" sz="3200" dirty="0"/>
              <a:t>Interviews</a:t>
            </a:r>
          </a:p>
          <a:p>
            <a:pPr lvl="1"/>
            <a:r>
              <a:rPr lang="en-US" sz="3200" dirty="0"/>
              <a:t>Portfolios</a:t>
            </a:r>
          </a:p>
          <a:p>
            <a:pPr lvl="1"/>
            <a:r>
              <a:rPr lang="en-US" sz="3200" dirty="0"/>
              <a:t>Surveys</a:t>
            </a:r>
          </a:p>
          <a:p>
            <a:pPr lvl="1"/>
            <a:r>
              <a:rPr lang="en-US" sz="3200" dirty="0"/>
              <a:t>Observations</a:t>
            </a:r>
          </a:p>
          <a:p>
            <a:pPr marL="457200" lvl="1" indent="0">
              <a:buNone/>
            </a:pPr>
            <a:endParaRPr lang="en-US" dirty="0"/>
          </a:p>
        </p:txBody>
      </p:sp>
      <p:sp>
        <p:nvSpPr>
          <p:cNvPr id="4" name="Title 3">
            <a:extLst>
              <a:ext uri="{FF2B5EF4-FFF2-40B4-BE49-F238E27FC236}">
                <a16:creationId xmlns:a16="http://schemas.microsoft.com/office/drawing/2014/main" id="{F74BCDAB-A405-4549-B146-DB8DA2509500}"/>
              </a:ext>
            </a:extLst>
          </p:cNvPr>
          <p:cNvSpPr>
            <a:spLocks noGrp="1"/>
          </p:cNvSpPr>
          <p:nvPr>
            <p:ph type="title"/>
          </p:nvPr>
        </p:nvSpPr>
        <p:spPr/>
        <p:txBody>
          <a:bodyPr/>
          <a:lstStyle/>
          <a:p>
            <a:r>
              <a:rPr lang="en-US" dirty="0"/>
              <a:t>Types of Data</a:t>
            </a:r>
          </a:p>
        </p:txBody>
      </p:sp>
    </p:spTree>
    <p:extLst>
      <p:ext uri="{BB962C8B-B14F-4D97-AF65-F5344CB8AC3E}">
        <p14:creationId xmlns:p14="http://schemas.microsoft.com/office/powerpoint/2010/main" val="618484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08385E-054D-4865-ABF2-D2BE9E57F113}"/>
              </a:ext>
            </a:extLst>
          </p:cNvPr>
          <p:cNvSpPr>
            <a:spLocks noGrp="1"/>
          </p:cNvSpPr>
          <p:nvPr>
            <p:ph type="title"/>
          </p:nvPr>
        </p:nvSpPr>
        <p:spPr/>
        <p:txBody>
          <a:bodyPr>
            <a:normAutofit fontScale="90000"/>
          </a:bodyPr>
          <a:lstStyle/>
          <a:p>
            <a:r>
              <a:rPr lang="en-US" dirty="0"/>
              <a:t>Things to Consider When Collecting Data</a:t>
            </a:r>
          </a:p>
        </p:txBody>
      </p:sp>
      <p:sp>
        <p:nvSpPr>
          <p:cNvPr id="20" name="Content Placeholder 19">
            <a:extLst>
              <a:ext uri="{FF2B5EF4-FFF2-40B4-BE49-F238E27FC236}">
                <a16:creationId xmlns:a16="http://schemas.microsoft.com/office/drawing/2014/main" id="{C2FB5FBC-B166-4745-A127-E800FAA1895A}"/>
              </a:ext>
            </a:extLst>
          </p:cNvPr>
          <p:cNvSpPr>
            <a:spLocks noGrp="1"/>
          </p:cNvSpPr>
          <p:nvPr>
            <p:ph sz="half" idx="2"/>
          </p:nvPr>
        </p:nvSpPr>
        <p:spPr>
          <a:xfrm>
            <a:off x="839788" y="1828801"/>
            <a:ext cx="10181138" cy="4048124"/>
          </a:xfrm>
        </p:spPr>
        <p:txBody>
          <a:bodyPr>
            <a:normAutofit/>
          </a:bodyPr>
          <a:lstStyle/>
          <a:p>
            <a:pPr marL="0" indent="0">
              <a:buNone/>
            </a:pPr>
            <a:r>
              <a:rPr lang="en-US" sz="3600" dirty="0"/>
              <a:t>Limit the amount of data you are processing on a consistent basis.</a:t>
            </a:r>
          </a:p>
          <a:p>
            <a:pPr lvl="1"/>
            <a:r>
              <a:rPr lang="en-US" sz="3200" dirty="0"/>
              <a:t>Determine what data is important and needed to show you are meeting your goal.</a:t>
            </a:r>
          </a:p>
          <a:p>
            <a:pPr marL="0" indent="0">
              <a:buNone/>
            </a:pPr>
            <a:endParaRPr lang="en-US" sz="3200" dirty="0"/>
          </a:p>
          <a:p>
            <a:pPr marL="0" indent="0">
              <a:buNone/>
            </a:pPr>
            <a:r>
              <a:rPr lang="en-US" sz="3600" b="1" dirty="0"/>
              <a:t>If everything is important, nothing is important. </a:t>
            </a:r>
          </a:p>
        </p:txBody>
      </p:sp>
    </p:spTree>
    <p:extLst>
      <p:ext uri="{BB962C8B-B14F-4D97-AF65-F5344CB8AC3E}">
        <p14:creationId xmlns:p14="http://schemas.microsoft.com/office/powerpoint/2010/main" val="664047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08385E-054D-4865-ABF2-D2BE9E57F113}"/>
              </a:ext>
            </a:extLst>
          </p:cNvPr>
          <p:cNvSpPr>
            <a:spLocks noGrp="1"/>
          </p:cNvSpPr>
          <p:nvPr>
            <p:ph type="title"/>
          </p:nvPr>
        </p:nvSpPr>
        <p:spPr/>
        <p:txBody>
          <a:bodyPr>
            <a:normAutofit/>
          </a:bodyPr>
          <a:lstStyle/>
          <a:p>
            <a:r>
              <a:rPr lang="en-US" dirty="0"/>
              <a:t>Make it Collaborative</a:t>
            </a:r>
          </a:p>
        </p:txBody>
      </p:sp>
      <p:sp>
        <p:nvSpPr>
          <p:cNvPr id="20" name="Content Placeholder 19">
            <a:extLst>
              <a:ext uri="{FF2B5EF4-FFF2-40B4-BE49-F238E27FC236}">
                <a16:creationId xmlns:a16="http://schemas.microsoft.com/office/drawing/2014/main" id="{C2FB5FBC-B166-4745-A127-E800FAA1895A}"/>
              </a:ext>
            </a:extLst>
          </p:cNvPr>
          <p:cNvSpPr>
            <a:spLocks noGrp="1"/>
          </p:cNvSpPr>
          <p:nvPr>
            <p:ph sz="half" idx="2"/>
          </p:nvPr>
        </p:nvSpPr>
        <p:spPr>
          <a:xfrm>
            <a:off x="839787" y="1828801"/>
            <a:ext cx="10515599" cy="4048124"/>
          </a:xfrm>
        </p:spPr>
        <p:txBody>
          <a:bodyPr>
            <a:normAutofit/>
          </a:bodyPr>
          <a:lstStyle/>
          <a:p>
            <a:pPr marL="0" indent="0">
              <a:buNone/>
            </a:pPr>
            <a:r>
              <a:rPr lang="en-US" dirty="0"/>
              <a:t>After the team agrees on what data is important and why, collaboratively script questions to ask about the data, such as: </a:t>
            </a:r>
          </a:p>
          <a:p>
            <a:r>
              <a:rPr lang="en-US" dirty="0"/>
              <a:t>Where are our students currently performing?</a:t>
            </a:r>
          </a:p>
          <a:p>
            <a:r>
              <a:rPr lang="en-US" dirty="0"/>
              <a:t>In what area have we shown the most improvement? </a:t>
            </a:r>
          </a:p>
          <a:p>
            <a:r>
              <a:rPr lang="en-US" dirty="0"/>
              <a:t>What strategies seemed to work the best? </a:t>
            </a:r>
          </a:p>
          <a:p>
            <a:r>
              <a:rPr lang="en-US" dirty="0"/>
              <a:t>Are there any common themes about students who struggled/excelled?</a:t>
            </a:r>
          </a:p>
          <a:p>
            <a:r>
              <a:rPr lang="en-US" dirty="0"/>
              <a:t>What teaching practices show improvement in the data?</a:t>
            </a:r>
          </a:p>
          <a:p>
            <a:pPr lvl="1"/>
            <a:endParaRPr lang="en-US" dirty="0"/>
          </a:p>
        </p:txBody>
      </p:sp>
    </p:spTree>
    <p:extLst>
      <p:ext uri="{BB962C8B-B14F-4D97-AF65-F5344CB8AC3E}">
        <p14:creationId xmlns:p14="http://schemas.microsoft.com/office/powerpoint/2010/main" val="386888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408385E-054D-4865-ABF2-D2BE9E57F113}"/>
              </a:ext>
            </a:extLst>
          </p:cNvPr>
          <p:cNvSpPr>
            <a:spLocks noGrp="1"/>
          </p:cNvSpPr>
          <p:nvPr>
            <p:ph type="title"/>
          </p:nvPr>
        </p:nvSpPr>
        <p:spPr/>
        <p:txBody>
          <a:bodyPr/>
          <a:lstStyle/>
          <a:p>
            <a:r>
              <a:rPr lang="en-US" dirty="0"/>
              <a:t>Focus on the Data	</a:t>
            </a:r>
          </a:p>
        </p:txBody>
      </p:sp>
      <p:sp>
        <p:nvSpPr>
          <p:cNvPr id="20" name="Content Placeholder 19">
            <a:extLst>
              <a:ext uri="{FF2B5EF4-FFF2-40B4-BE49-F238E27FC236}">
                <a16:creationId xmlns:a16="http://schemas.microsoft.com/office/drawing/2014/main" id="{C2FB5FBC-B166-4745-A127-E800FAA1895A}"/>
              </a:ext>
            </a:extLst>
          </p:cNvPr>
          <p:cNvSpPr>
            <a:spLocks noGrp="1"/>
          </p:cNvSpPr>
          <p:nvPr>
            <p:ph sz="half" idx="2"/>
          </p:nvPr>
        </p:nvSpPr>
        <p:spPr>
          <a:xfrm>
            <a:off x="839788" y="1828801"/>
            <a:ext cx="9828212" cy="4048124"/>
          </a:xfrm>
        </p:spPr>
        <p:txBody>
          <a:bodyPr/>
          <a:lstStyle/>
          <a:p>
            <a:r>
              <a:rPr lang="en-US" sz="3600" dirty="0"/>
              <a:t>Approach data with the perspective that it could enhance collaboration. </a:t>
            </a:r>
          </a:p>
          <a:p>
            <a:r>
              <a:rPr lang="en-US" sz="3600" dirty="0"/>
              <a:t>Every set of data is an opportunity to improve practices.</a:t>
            </a:r>
          </a:p>
        </p:txBody>
      </p:sp>
    </p:spTree>
    <p:extLst>
      <p:ext uri="{BB962C8B-B14F-4D97-AF65-F5344CB8AC3E}">
        <p14:creationId xmlns:p14="http://schemas.microsoft.com/office/powerpoint/2010/main" val="788943226"/>
      </p:ext>
    </p:extLst>
  </p:cSld>
  <p:clrMapOvr>
    <a:masterClrMapping/>
  </p:clrMapOvr>
</p:sld>
</file>

<file path=ppt/theme/theme1.xml><?xml version="1.0" encoding="utf-8"?>
<a:theme xmlns:a="http://schemas.openxmlformats.org/drawingml/2006/main" name="Custom Design">
  <a:themeElements>
    <a:clrScheme name="KSDE">
      <a:dk1>
        <a:srgbClr val="12284C"/>
      </a:dk1>
      <a:lt1>
        <a:sysClr val="window" lastClr="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KSDE Open Sans">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3809B7AE0769C40BC7FC10221A5AC4C" ma:contentTypeVersion="13" ma:contentTypeDescription="Create a new document." ma:contentTypeScope="" ma:versionID="03782e99ea337d9c03786a540780c58d">
  <xsd:schema xmlns:xsd="http://www.w3.org/2001/XMLSchema" xmlns:xs="http://www.w3.org/2001/XMLSchema" xmlns:p="http://schemas.microsoft.com/office/2006/metadata/properties" xmlns:ns3="6c663d95-8238-4b2d-b922-a74f82e5df6f" xmlns:ns4="d5501a87-0b31-43b9-bb13-8dd2b743a206" targetNamespace="http://schemas.microsoft.com/office/2006/metadata/properties" ma:root="true" ma:fieldsID="b35b21a765e947f079320b3ea7b9868f" ns3:_="" ns4:_="">
    <xsd:import namespace="6c663d95-8238-4b2d-b922-a74f82e5df6f"/>
    <xsd:import namespace="d5501a87-0b31-43b9-bb13-8dd2b743a20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663d95-8238-4b2d-b922-a74f82e5df6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501a87-0b31-43b9-bb13-8dd2b743a20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1989B36-3905-4D71-9AD1-EDCFAD04EC31}">
  <ds:schemaRefs>
    <ds:schemaRef ds:uri="http://schemas.microsoft.com/office/infopath/2007/PartnerControls"/>
    <ds:schemaRef ds:uri="http://purl.org/dc/dcmitype/"/>
    <ds:schemaRef ds:uri="6c663d95-8238-4b2d-b922-a74f82e5df6f"/>
    <ds:schemaRef ds:uri="http://schemas.microsoft.com/office/2006/metadata/properties"/>
    <ds:schemaRef ds:uri="http://schemas.microsoft.com/office/2006/documentManagement/types"/>
    <ds:schemaRef ds:uri="http://purl.org/dc/elements/1.1/"/>
    <ds:schemaRef ds:uri="http://purl.org/dc/terms/"/>
    <ds:schemaRef ds:uri="http://schemas.openxmlformats.org/package/2006/metadata/core-properties"/>
    <ds:schemaRef ds:uri="d5501a87-0b31-43b9-bb13-8dd2b743a206"/>
    <ds:schemaRef ds:uri="http://www.w3.org/XML/1998/namespace"/>
  </ds:schemaRefs>
</ds:datastoreItem>
</file>

<file path=customXml/itemProps2.xml><?xml version="1.0" encoding="utf-8"?>
<ds:datastoreItem xmlns:ds="http://schemas.openxmlformats.org/officeDocument/2006/customXml" ds:itemID="{4445BADF-2F2F-4D81-ACB9-DB6A1A4D4889}">
  <ds:schemaRefs>
    <ds:schemaRef ds:uri="http://schemas.microsoft.com/sharepoint/v3/contenttype/forms"/>
  </ds:schemaRefs>
</ds:datastoreItem>
</file>

<file path=customXml/itemProps3.xml><?xml version="1.0" encoding="utf-8"?>
<ds:datastoreItem xmlns:ds="http://schemas.openxmlformats.org/officeDocument/2006/customXml" ds:itemID="{41F5BFCA-A647-4DE5-B38D-51814DA7F1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663d95-8238-4b2d-b922-a74f82e5df6f"/>
    <ds:schemaRef ds:uri="d5501a87-0b31-43b9-bb13-8dd2b743a2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2449</TotalTime>
  <Words>1657</Words>
  <Application>Microsoft Office PowerPoint</Application>
  <PresentationFormat>Widescreen</PresentationFormat>
  <Paragraphs>115</Paragraphs>
  <Slides>15</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Open Sans Light</vt:lpstr>
      <vt:lpstr>Calibri</vt:lpstr>
      <vt:lpstr>Arial</vt:lpstr>
      <vt:lpstr>Open Sans Semibold</vt:lpstr>
      <vt:lpstr>Custom Design</vt:lpstr>
      <vt:lpstr>Using Data to Make a Difference</vt:lpstr>
      <vt:lpstr>Data Question</vt:lpstr>
      <vt:lpstr>PowerPoint Presentation</vt:lpstr>
      <vt:lpstr>Data Questions </vt:lpstr>
      <vt:lpstr>Data Collected</vt:lpstr>
      <vt:lpstr>Types of Data</vt:lpstr>
      <vt:lpstr>Things to Consider When Collecting Data</vt:lpstr>
      <vt:lpstr>Make it Collaborative</vt:lpstr>
      <vt:lpstr>Focus on the Data </vt:lpstr>
      <vt:lpstr>Ask Questions  </vt:lpstr>
      <vt:lpstr>Possible Ways to Disaggregate Data</vt:lpstr>
      <vt:lpstr>Analyzing Data</vt:lpstr>
      <vt:lpstr>PowerPoint Presentation</vt:lpstr>
      <vt:lpstr>Resources Used</vt:lpstr>
      <vt:lpstr>PowerPoint Presentation</vt:lpstr>
    </vt:vector>
  </TitlesOfParts>
  <Company>KSDE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M. Manville</dc:creator>
  <cp:lastModifiedBy>Edward Kalas</cp:lastModifiedBy>
  <cp:revision>66</cp:revision>
  <dcterms:created xsi:type="dcterms:W3CDTF">2017-11-21T21:33:09Z</dcterms:created>
  <dcterms:modified xsi:type="dcterms:W3CDTF">2021-02-09T18:31:03Z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0x01010063809B7AE0769C40BC7FC10221A5AC4C</vt:lpwstr>
  </property>
</Properties>
</file>